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8" r:id="rId3"/>
    <p:sldId id="27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74" r:id="rId13"/>
    <p:sldId id="275" r:id="rId14"/>
    <p:sldId id="276" r:id="rId15"/>
    <p:sldId id="277" r:id="rId16"/>
    <p:sldId id="266" r:id="rId17"/>
    <p:sldId id="267" r:id="rId18"/>
    <p:sldId id="268" r:id="rId19"/>
    <p:sldId id="271" r:id="rId20"/>
    <p:sldId id="272" r:id="rId21"/>
    <p:sldId id="273" r:id="rId22"/>
  </p:sldIdLst>
  <p:sldSz cx="9144000" cy="5715000" type="screen16x10"/>
  <p:notesSz cx="6858000" cy="9144000"/>
  <p:defaultTextStyle>
    <a:defPPr>
      <a:defRPr lang="ja-JP"/>
    </a:defPPr>
    <a:lvl1pPr marL="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4007" autoAdjust="0"/>
  </p:normalViewPr>
  <p:slideViewPr>
    <p:cSldViewPr snapToGrid="0" showGuides="1">
      <p:cViewPr varScale="1">
        <p:scale>
          <a:sx n="101" d="100"/>
          <a:sy n="101" d="100"/>
        </p:scale>
        <p:origin x="126" y="492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D5A657-BD53-46A4-84C7-18ABD41AA7F9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186A9C-C967-4ED4-9A60-68D837810E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2678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86A9C-C967-4ED4-9A60-68D837810E0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041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9675" y="1991870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83054" y="1277495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973629" y="1706120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97329" y="1834707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7715853" y="3092457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994636" y="3449644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7827470" y="3723130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0229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23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347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/>
          <a:lstStyle>
            <a:lvl1pPr>
              <a:defRPr u="sng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377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224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157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930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128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635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123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01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98B17-CE4C-42DD-AEDB-B62939FBF2E8}" type="datetimeFigureOut">
              <a:rPr kumimoji="1" lang="ja-JP" altLang="en-US" smtClean="0"/>
              <a:t>2017/3/9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90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183054" y="1277495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973629" y="1706120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97329" y="1834707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/>
        </p:nvSpPr>
        <p:spPr>
          <a:xfrm>
            <a:off x="7715853" y="3092457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994636" y="3449644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7827470" y="3723130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709260" y="2549082"/>
            <a:ext cx="30011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 smtClean="0"/>
              <a:t>13</a:t>
            </a:r>
            <a:r>
              <a:rPr lang="en-US" altLang="ja-JP" sz="4000" dirty="0" smtClean="0"/>
              <a:t>. </a:t>
            </a:r>
            <a:r>
              <a:rPr kumimoji="1" lang="ja-JP" altLang="en-US" sz="4000" dirty="0" smtClean="0"/>
              <a:t>領域分析</a:t>
            </a:r>
            <a:endParaRPr kumimoji="1" lang="ja-JP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03520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7893" y="198275"/>
            <a:ext cx="6761173" cy="5422056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4612" y="693003"/>
            <a:ext cx="3634533" cy="4011758"/>
          </a:xfrm>
          <a:prstGeom prst="rect">
            <a:avLst/>
          </a:prstGeom>
        </p:spPr>
      </p:pic>
      <p:sp>
        <p:nvSpPr>
          <p:cNvPr id="6" name="円/楕円 5"/>
          <p:cNvSpPr/>
          <p:nvPr/>
        </p:nvSpPr>
        <p:spPr>
          <a:xfrm>
            <a:off x="2724150" y="1781175"/>
            <a:ext cx="284071" cy="25544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635300" y="1646644"/>
            <a:ext cx="2508700" cy="5245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/>
              <a:t>選択地物のみ保存するにチェック</a:t>
            </a:r>
            <a:r>
              <a:rPr lang="ja-JP" altLang="en-US" b="1" dirty="0" smtClean="0"/>
              <a:t>を入れてから保存する</a:t>
            </a:r>
            <a:endParaRPr kumimoji="1" lang="ja-JP" altLang="en-US" b="1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0857" y="3205154"/>
            <a:ext cx="3018971" cy="241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442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b="1" dirty="0" smtClean="0">
                <a:solidFill>
                  <a:srgbClr val="0070C0"/>
                </a:solidFill>
              </a:rPr>
              <a:t>補足</a:t>
            </a:r>
            <a:r>
              <a:rPr kumimoji="1" lang="en-US" altLang="ja-JP" b="1" dirty="0" smtClean="0">
                <a:solidFill>
                  <a:srgbClr val="0070C0"/>
                </a:solidFill>
              </a:rPr>
              <a:t>.</a:t>
            </a:r>
            <a:r>
              <a:rPr kumimoji="1" lang="ja-JP" altLang="en-US" b="1" dirty="0" smtClean="0">
                <a:solidFill>
                  <a:srgbClr val="0070C0"/>
                </a:solidFill>
              </a:rPr>
              <a:t>多重リングバッファ</a:t>
            </a:r>
            <a:endParaRPr kumimoji="1" lang="ja-JP" altLang="en-US" b="1" dirty="0">
              <a:solidFill>
                <a:srgbClr val="0070C0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" y="1465943"/>
            <a:ext cx="5814261" cy="3682773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5015670" y="450280"/>
            <a:ext cx="41283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プラグイン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lang="ja-JP" altLang="en-US" sz="2000" b="1" dirty="0">
                <a:solidFill>
                  <a:srgbClr val="0070C0"/>
                </a:solidFill>
              </a:rPr>
              <a:t>プラグイン</a:t>
            </a:r>
            <a:r>
              <a:rPr lang="ja-JP" altLang="en-US" sz="2000" b="1" dirty="0" smtClean="0">
                <a:solidFill>
                  <a:srgbClr val="0070C0"/>
                </a:solidFill>
              </a:rPr>
              <a:t>の管理とインストール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1981200" y="1625600"/>
            <a:ext cx="4138612" cy="2127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コネクタ 6"/>
          <p:cNvCxnSpPr/>
          <p:nvPr/>
        </p:nvCxnSpPr>
        <p:spPr>
          <a:xfrm>
            <a:off x="6185736" y="1791116"/>
            <a:ext cx="894098" cy="9641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6676572" y="2795825"/>
            <a:ext cx="25780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b="1" dirty="0"/>
              <a:t>Multi-distance </a:t>
            </a:r>
            <a:r>
              <a:rPr lang="en-US" altLang="ja-JP" sz="1600" b="1" dirty="0" smtClean="0"/>
              <a:t>buffer</a:t>
            </a:r>
            <a:r>
              <a:rPr lang="ja-JP" altLang="en-US" sz="1600" b="1" dirty="0" smtClean="0"/>
              <a:t>を検索</a:t>
            </a:r>
            <a:endParaRPr kumimoji="1" lang="ja-JP" altLang="en-US" sz="1600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5158659" y="4757067"/>
            <a:ext cx="961153" cy="1578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b="1"/>
          </a:p>
        </p:txBody>
      </p:sp>
      <p:cxnSp>
        <p:nvCxnSpPr>
          <p:cNvPr id="11" name="直線コネクタ 10"/>
          <p:cNvCxnSpPr/>
          <p:nvPr/>
        </p:nvCxnSpPr>
        <p:spPr>
          <a:xfrm>
            <a:off x="6185736" y="4835983"/>
            <a:ext cx="898560" cy="1294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/>
          <p:cNvSpPr txBox="1"/>
          <p:nvPr/>
        </p:nvSpPr>
        <p:spPr>
          <a:xfrm>
            <a:off x="7079834" y="4887817"/>
            <a:ext cx="819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/>
              <a:t>クリック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18109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088" y="358848"/>
            <a:ext cx="6369420" cy="5095536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541" y="2361362"/>
            <a:ext cx="2870487" cy="3353638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6489290" y="635427"/>
            <a:ext cx="26017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ベクタ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lang="en-US" altLang="ja-JP" sz="2000" b="1" dirty="0">
                <a:solidFill>
                  <a:srgbClr val="0070C0"/>
                </a:solidFill>
              </a:rPr>
              <a:t>Multi-distance </a:t>
            </a:r>
            <a:r>
              <a:rPr lang="en-US" altLang="ja-JP" sz="2000" b="1" dirty="0" smtClean="0">
                <a:solidFill>
                  <a:srgbClr val="0070C0"/>
                </a:solidFill>
              </a:rPr>
              <a:t>buffer</a:t>
            </a: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lang="en-US" altLang="ja-JP" sz="2000" b="1" dirty="0">
                <a:solidFill>
                  <a:srgbClr val="0070C0"/>
                </a:solidFill>
              </a:rPr>
              <a:t>Multi-distance buffer</a:t>
            </a:r>
            <a:endParaRPr kumimoji="1" lang="ja-JP" altLang="en-US" sz="2000" b="1" dirty="0">
              <a:solidFill>
                <a:srgbClr val="0070C0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975021" y="2841171"/>
            <a:ext cx="213872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/>
              <a:t>①</a:t>
            </a:r>
            <a:r>
              <a:rPr lang="ja-JP" altLang="en-US" sz="1600" dirty="0" smtClean="0"/>
              <a:t>駅を選択</a:t>
            </a:r>
            <a:endParaRPr lang="en-US" altLang="ja-JP" sz="1600" dirty="0" smtClean="0"/>
          </a:p>
          <a:p>
            <a:endParaRPr kumimoji="1" lang="en-US" altLang="ja-JP" sz="1600" dirty="0"/>
          </a:p>
          <a:p>
            <a:r>
              <a:rPr lang="ja-JP" altLang="en-US" sz="1600" dirty="0" smtClean="0"/>
              <a:t>②</a:t>
            </a:r>
            <a:r>
              <a:rPr lang="en-US" altLang="ja-JP" sz="1600" dirty="0" smtClean="0"/>
              <a:t>Add</a:t>
            </a:r>
            <a:r>
              <a:rPr lang="ja-JP" altLang="en-US" sz="1600" dirty="0" smtClean="0"/>
              <a:t>で距離を追加</a:t>
            </a:r>
            <a:endParaRPr lang="en-US" altLang="ja-JP" sz="1600" dirty="0" smtClean="0"/>
          </a:p>
          <a:p>
            <a:endParaRPr kumimoji="1" lang="en-US" altLang="ja-JP" sz="1600" dirty="0"/>
          </a:p>
          <a:p>
            <a:r>
              <a:rPr lang="ja-JP" altLang="en-US" sz="1600" dirty="0" smtClean="0"/>
              <a:t>③出力レイヤ名を入力</a:t>
            </a:r>
            <a:endParaRPr lang="en-US" altLang="ja-JP" sz="1600" dirty="0" smtClean="0"/>
          </a:p>
          <a:p>
            <a:endParaRPr kumimoji="1" lang="en-US" altLang="ja-JP" sz="1600" dirty="0"/>
          </a:p>
          <a:p>
            <a:r>
              <a:rPr lang="ja-JP" altLang="en-US" sz="1600" dirty="0" smtClean="0"/>
              <a:t>④</a:t>
            </a:r>
            <a:r>
              <a:rPr lang="en-US" altLang="ja-JP" sz="1600" dirty="0" smtClean="0"/>
              <a:t>OK</a:t>
            </a:r>
            <a:r>
              <a:rPr lang="ja-JP" altLang="en-US" sz="1600" dirty="0" smtClean="0"/>
              <a:t>をクリック</a:t>
            </a:r>
            <a:endParaRPr kumimoji="1" lang="ja-JP" altLang="en-US" sz="1600" dirty="0"/>
          </a:p>
        </p:txBody>
      </p:sp>
      <p:sp>
        <p:nvSpPr>
          <p:cNvPr id="7" name="正方形/長方形 6"/>
          <p:cNvSpPr/>
          <p:nvPr/>
        </p:nvSpPr>
        <p:spPr>
          <a:xfrm>
            <a:off x="4107542" y="2703611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400" b="1" dirty="0">
                <a:solidFill>
                  <a:srgbClr val="FF0000"/>
                </a:solidFill>
              </a:rPr>
              <a:t>①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6125088" y="3211611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400" b="1" dirty="0" smtClean="0">
                <a:solidFill>
                  <a:srgbClr val="FF0000"/>
                </a:solidFill>
              </a:rPr>
              <a:t>②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4688173" y="5047733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③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4931038" y="5355510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④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662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4" y="247650"/>
            <a:ext cx="6524625" cy="5219700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067" y="1874472"/>
            <a:ext cx="2770848" cy="3058432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6712859" y="910372"/>
            <a:ext cx="2394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１００ｍごとの多重リングバッファができた</a:t>
            </a:r>
            <a:endParaRPr kumimoji="1" lang="ja-JP" altLang="en-US" sz="1600" b="1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712858" y="5019841"/>
            <a:ext cx="2394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名前をつけて保存から新規レイヤとして出力する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011291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8100" y="633522"/>
            <a:ext cx="6351848" cy="5081478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4828125" y="294968"/>
            <a:ext cx="41985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/>
              <a:t>属性データを用いて、</a:t>
            </a:r>
            <a:r>
              <a:rPr kumimoji="1" lang="en-US" altLang="ja-JP" sz="1600" b="1" dirty="0" smtClean="0"/>
              <a:t>100</a:t>
            </a:r>
            <a:r>
              <a:rPr lang="en-US" altLang="ja-JP" sz="1600" b="1" dirty="0" smtClean="0"/>
              <a:t>m</a:t>
            </a:r>
            <a:r>
              <a:rPr kumimoji="1" lang="ja-JP" altLang="en-US" sz="1600" b="1" dirty="0" smtClean="0"/>
              <a:t>ごとの色分けを行う</a:t>
            </a:r>
            <a:endParaRPr kumimoji="1" lang="ja-JP" altLang="en-US" sz="1600" b="1" dirty="0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570"/>
          <a:stretch/>
        </p:blipFill>
        <p:spPr>
          <a:xfrm>
            <a:off x="4936036" y="1876485"/>
            <a:ext cx="3953737" cy="2545326"/>
          </a:xfrm>
          <a:prstGeom prst="rect">
            <a:avLst/>
          </a:prstGeom>
        </p:spPr>
      </p:pic>
      <p:cxnSp>
        <p:nvCxnSpPr>
          <p:cNvPr id="5" name="直線矢印コネクタ 4"/>
          <p:cNvCxnSpPr/>
          <p:nvPr/>
        </p:nvCxnSpPr>
        <p:spPr>
          <a:xfrm flipV="1">
            <a:off x="2307771" y="3676651"/>
            <a:ext cx="3007179" cy="99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3395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695246" y="172205"/>
            <a:ext cx="5448754" cy="408366"/>
          </a:xfrm>
        </p:spPr>
        <p:txBody>
          <a:bodyPr>
            <a:normAutofit/>
          </a:bodyPr>
          <a:lstStyle/>
          <a:p>
            <a:r>
              <a:rPr lang="en-US" altLang="ja-JP" sz="2000" b="1" u="none" dirty="0" smtClean="0"/>
              <a:t>100m</a:t>
            </a:r>
            <a:r>
              <a:rPr lang="ja-JP" altLang="en-US" sz="2000" b="1" u="none" dirty="0" smtClean="0"/>
              <a:t>ごとの多重リングバッファがみやすくなった。</a:t>
            </a:r>
            <a:endParaRPr kumimoji="1" lang="ja-JP" altLang="en-US" sz="2000" b="1" u="none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371" y="732608"/>
            <a:ext cx="5849257" cy="467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2368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438" y="1376324"/>
            <a:ext cx="4324351" cy="3459481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ja-JP" sz="3200" b="1" u="none" dirty="0" smtClean="0">
                <a:solidFill>
                  <a:srgbClr val="0070C0"/>
                </a:solidFill>
              </a:rPr>
              <a:t>B.</a:t>
            </a:r>
            <a:r>
              <a:rPr kumimoji="1" lang="ja-JP" altLang="en-US" sz="3200" b="1" u="none" dirty="0" smtClean="0">
                <a:solidFill>
                  <a:srgbClr val="0070C0"/>
                </a:solidFill>
              </a:rPr>
              <a:t>線バッファと面バッファ</a:t>
            </a:r>
            <a:endParaRPr kumimoji="1" lang="ja-JP" altLang="en-US" sz="3200" b="1" u="none" dirty="0">
              <a:solidFill>
                <a:srgbClr val="0070C0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529012" y="663045"/>
            <a:ext cx="45239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/>
              <a:t>同じ方法で、ラインやポリゴンからバッファができる</a:t>
            </a:r>
            <a:endParaRPr kumimoji="1" lang="ja-JP" altLang="en-US" sz="1600" b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44278" y="4947204"/>
            <a:ext cx="3321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 smtClean="0"/>
              <a:t>鉄道線（ライン）から</a:t>
            </a:r>
            <a:r>
              <a:rPr lang="en-US" altLang="ja-JP" sz="1600" b="1" dirty="0" smtClean="0"/>
              <a:t>250m</a:t>
            </a:r>
            <a:r>
              <a:rPr lang="ja-JP" altLang="en-US" sz="1600" b="1" dirty="0" smtClean="0"/>
              <a:t>のバッファ</a:t>
            </a:r>
            <a:endParaRPr kumimoji="1" lang="ja-JP" altLang="en-US" sz="1600" b="1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4529012" y="4947693"/>
            <a:ext cx="46955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/>
              <a:t>空港</a:t>
            </a:r>
            <a:r>
              <a:rPr lang="ja-JP" altLang="en-US" sz="1600" b="1" dirty="0" smtClean="0"/>
              <a:t>（ポリゴン）からの多重リングバッファ（</a:t>
            </a:r>
            <a:r>
              <a:rPr lang="en-US" altLang="ja-JP" sz="1600" b="1" dirty="0" smtClean="0"/>
              <a:t>5</a:t>
            </a:r>
            <a:r>
              <a:rPr lang="ja-JP" altLang="en-US" sz="1600" b="1" dirty="0" smtClean="0"/>
              <a:t>ｋｍごと）</a:t>
            </a:r>
            <a:endParaRPr kumimoji="1" lang="ja-JP" altLang="en-US" sz="1600" b="1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376324"/>
            <a:ext cx="4324352" cy="345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367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2339" y="957944"/>
            <a:ext cx="5347509" cy="4278008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208" y="3441648"/>
            <a:ext cx="3211854" cy="1974036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ja-JP" sz="3200" b="1" u="none" dirty="0" smtClean="0">
                <a:solidFill>
                  <a:srgbClr val="0070C0"/>
                </a:solidFill>
              </a:rPr>
              <a:t>B.</a:t>
            </a:r>
            <a:r>
              <a:rPr kumimoji="1" lang="ja-JP" altLang="en-US" sz="3200" b="1" u="none" dirty="0" smtClean="0">
                <a:solidFill>
                  <a:srgbClr val="0070C0"/>
                </a:solidFill>
              </a:rPr>
              <a:t>学校の領域をボロノイ分割する</a:t>
            </a:r>
            <a:endParaRPr kumimoji="1" lang="ja-JP" altLang="en-US" sz="3200" b="1" u="none" dirty="0">
              <a:solidFill>
                <a:srgbClr val="0070C0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466064" y="410368"/>
            <a:ext cx="26017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ベクタ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ジオメトリーツール＞　ボロノイポリゴン</a:t>
            </a:r>
            <a:endParaRPr kumimoji="1" lang="ja-JP" altLang="en-US" sz="2000" b="1" dirty="0">
              <a:solidFill>
                <a:srgbClr val="0070C0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386053" y="1782356"/>
            <a:ext cx="2757947" cy="1172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/>
              <a:t>①公立小学校を選択</a:t>
            </a:r>
            <a:endParaRPr kumimoji="1" lang="en-US" altLang="ja-JP" b="1" dirty="0" smtClean="0"/>
          </a:p>
          <a:p>
            <a:endParaRPr lang="en-US" altLang="ja-JP" b="1" dirty="0"/>
          </a:p>
          <a:p>
            <a:r>
              <a:rPr lang="ja-JP" altLang="en-US" b="1" dirty="0" smtClean="0"/>
              <a:t>②出力場所と名称を入力</a:t>
            </a:r>
            <a:endParaRPr lang="en-US" altLang="ja-JP" b="1" dirty="0" smtClean="0"/>
          </a:p>
          <a:p>
            <a:endParaRPr kumimoji="1" lang="en-US" altLang="ja-JP" b="1" dirty="0"/>
          </a:p>
          <a:p>
            <a:r>
              <a:rPr kumimoji="1" lang="ja-JP" altLang="en-US" b="1" dirty="0" smtClean="0"/>
              <a:t>③</a:t>
            </a:r>
            <a:r>
              <a:rPr lang="en-US" altLang="ja-JP" b="1" dirty="0" smtClean="0"/>
              <a:t>OK</a:t>
            </a:r>
            <a:r>
              <a:rPr lang="ja-JP" altLang="en-US" b="1" dirty="0" smtClean="0"/>
              <a:t>をクリック</a:t>
            </a:r>
            <a:endParaRPr kumimoji="1" lang="ja-JP" altLang="en-US" b="1" dirty="0"/>
          </a:p>
        </p:txBody>
      </p:sp>
      <p:sp>
        <p:nvSpPr>
          <p:cNvPr id="7" name="正方形/長方形 6"/>
          <p:cNvSpPr/>
          <p:nvPr/>
        </p:nvSpPr>
        <p:spPr>
          <a:xfrm>
            <a:off x="3950623" y="3836766"/>
            <a:ext cx="364202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8" name="正方形/長方形 7"/>
          <p:cNvSpPr/>
          <p:nvPr/>
        </p:nvSpPr>
        <p:spPr>
          <a:xfrm>
            <a:off x="6283161" y="4541496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②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5585617" y="5004570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134101" y="4167027"/>
            <a:ext cx="2933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 b="1" dirty="0" smtClean="0"/>
              <a:t>バッファ領域の値が大きいほど、ボロノイ</a:t>
            </a:r>
            <a:r>
              <a:rPr lang="ja-JP" altLang="en-US" sz="1200" b="1" dirty="0" smtClean="0"/>
              <a:t>ポリゴンの一番外側の領域が大きくなる</a:t>
            </a:r>
            <a:endParaRPr kumimoji="1" lang="ja-JP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850898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28" y="486719"/>
            <a:ext cx="5796029" cy="4636824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4158" y="2325792"/>
            <a:ext cx="4572000" cy="3258823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6655504" y="1187007"/>
            <a:ext cx="24529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 smtClean="0"/>
              <a:t>ボロノイ</a:t>
            </a:r>
            <a:r>
              <a:rPr lang="ja-JP" altLang="en-US" sz="1600" b="1" dirty="0"/>
              <a:t>領域</a:t>
            </a:r>
            <a:r>
              <a:rPr lang="ja-JP" altLang="en-US" sz="1600" b="1" dirty="0" smtClean="0"/>
              <a:t>に分割された</a:t>
            </a:r>
            <a:endParaRPr kumimoji="1" lang="ja-JP" altLang="en-US" sz="1600" b="1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905975" y="4425507"/>
            <a:ext cx="2020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属性として、ポイントの情報を保持する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3431391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2367232" y="5130225"/>
            <a:ext cx="440953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600" b="1" dirty="0"/>
              <a:t>スタイルを整えて、名古屋市</a:t>
            </a:r>
            <a:r>
              <a:rPr lang="ja-JP" altLang="en-US" sz="1600" b="1" dirty="0" smtClean="0"/>
              <a:t>の小学</a:t>
            </a:r>
            <a:r>
              <a:rPr lang="ja-JP" altLang="en-US" sz="1600" b="1" dirty="0"/>
              <a:t>校区と</a:t>
            </a:r>
            <a:r>
              <a:rPr lang="ja-JP" altLang="en-US" sz="1600" b="1" dirty="0" smtClean="0"/>
              <a:t>勢圏（赤が小学校区、緑がボロノイポリゴン）を</a:t>
            </a:r>
            <a:r>
              <a:rPr lang="ja-JP" altLang="en-US" sz="1600" b="1" dirty="0"/>
              <a:t>表示</a:t>
            </a: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913" y="0"/>
            <a:ext cx="6270171" cy="501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274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dirty="0" smtClean="0">
                <a:solidFill>
                  <a:srgbClr val="0070C0"/>
                </a:solidFill>
              </a:rPr>
              <a:t>領域分析</a:t>
            </a:r>
            <a:endParaRPr kumimoji="1" lang="ja-JP" altLang="en-US" sz="3200" dirty="0">
              <a:solidFill>
                <a:srgbClr val="0070C0"/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87841" y="1171575"/>
            <a:ext cx="4184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1</a:t>
            </a:r>
            <a:r>
              <a:rPr kumimoji="1" lang="ja-JP" altLang="en-US" sz="2800" dirty="0" smtClean="0"/>
              <a:t>　</a:t>
            </a:r>
            <a:r>
              <a:rPr lang="ja-JP" altLang="ja-JP" sz="2800" dirty="0"/>
              <a:t>バッファによる領域</a:t>
            </a:r>
            <a:r>
              <a:rPr lang="ja-JP" altLang="ja-JP" sz="2800" dirty="0" smtClean="0"/>
              <a:t>分析</a:t>
            </a:r>
            <a:endParaRPr lang="ja-JP" altLang="ja-JP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16466" y="1694795"/>
            <a:ext cx="6514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lphaUcPeriod"/>
            </a:pPr>
            <a:r>
              <a:rPr lang="ja-JP" altLang="en-US" sz="2400" dirty="0" smtClean="0"/>
              <a:t>点バッファとバッファ内に含まれる地物の抽出</a:t>
            </a:r>
            <a:endParaRPr lang="en-US" altLang="ja-JP" sz="2400" dirty="0"/>
          </a:p>
          <a:p>
            <a:r>
              <a:rPr lang="ja-JP" altLang="en-US" sz="2400" dirty="0"/>
              <a:t>　</a:t>
            </a:r>
            <a:r>
              <a:rPr lang="ja-JP" altLang="en-US" sz="2400" dirty="0" smtClean="0"/>
              <a:t>　　補足：多重リングバッファ</a:t>
            </a:r>
            <a:endParaRPr lang="en-US" altLang="ja-JP" sz="2400" dirty="0" smtClean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816466" y="2587347"/>
            <a:ext cx="3517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B</a:t>
            </a:r>
            <a:r>
              <a:rPr lang="en-US" altLang="ja-JP" sz="2400" dirty="0" smtClean="0"/>
              <a:t>.</a:t>
            </a:r>
            <a:r>
              <a:rPr lang="ja-JP" altLang="en-US" sz="2400" dirty="0" smtClean="0"/>
              <a:t>　線バッファと面バッファ</a:t>
            </a:r>
            <a:endParaRPr lang="ja-JP" altLang="ja-JP" sz="24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87841" y="3524250"/>
            <a:ext cx="49824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２</a:t>
            </a:r>
            <a:r>
              <a:rPr kumimoji="1" lang="ja-JP" altLang="en-US" sz="2800" dirty="0" smtClean="0"/>
              <a:t>　ボロノイ分割に</a:t>
            </a:r>
            <a:r>
              <a:rPr lang="ja-JP" altLang="ja-JP" sz="2800" dirty="0" smtClean="0"/>
              <a:t>よる</a:t>
            </a:r>
            <a:r>
              <a:rPr lang="ja-JP" altLang="ja-JP" sz="2800" dirty="0"/>
              <a:t>領域</a:t>
            </a:r>
            <a:r>
              <a:rPr lang="ja-JP" altLang="ja-JP" sz="2800" dirty="0" smtClean="0"/>
              <a:t>分析</a:t>
            </a:r>
            <a:endParaRPr lang="ja-JP" altLang="ja-JP" sz="2800" dirty="0"/>
          </a:p>
        </p:txBody>
      </p:sp>
      <p:sp>
        <p:nvSpPr>
          <p:cNvPr id="3" name="正方形/長方形 2"/>
          <p:cNvSpPr/>
          <p:nvPr/>
        </p:nvSpPr>
        <p:spPr>
          <a:xfrm>
            <a:off x="1430259" y="4061043"/>
            <a:ext cx="29450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dirty="0"/>
              <a:t>補足</a:t>
            </a:r>
            <a:r>
              <a:rPr lang="ja-JP" altLang="en-US" sz="2400" dirty="0" smtClean="0"/>
              <a:t>：ドローネ三角形</a:t>
            </a:r>
            <a:endParaRPr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837079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5473" y="838200"/>
            <a:ext cx="5694418" cy="4577685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915" y="3433922"/>
            <a:ext cx="3333562" cy="1990061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6309698" y="686139"/>
            <a:ext cx="28343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ベクタ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ジオメトリーツール＞　ドローネ三角形分割</a:t>
            </a:r>
            <a:endParaRPr kumimoji="1" lang="ja-JP" altLang="en-US" sz="2000" b="1" dirty="0">
              <a:solidFill>
                <a:srgbClr val="0070C0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347875" y="1980357"/>
            <a:ext cx="27579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①小学校を選択</a:t>
            </a:r>
            <a:endParaRPr kumimoji="1" lang="en-US" altLang="ja-JP" sz="1600" b="1" dirty="0" smtClean="0"/>
          </a:p>
          <a:p>
            <a:endParaRPr lang="en-US" altLang="ja-JP" sz="1600" b="1" dirty="0"/>
          </a:p>
          <a:p>
            <a:r>
              <a:rPr lang="ja-JP" altLang="en-US" sz="1600" b="1" dirty="0" smtClean="0"/>
              <a:t>②出力場所と名称を入力</a:t>
            </a:r>
            <a:endParaRPr lang="en-US" altLang="ja-JP" sz="1600" b="1" dirty="0" smtClean="0"/>
          </a:p>
          <a:p>
            <a:endParaRPr kumimoji="1" lang="en-US" altLang="ja-JP" sz="1600" b="1" dirty="0"/>
          </a:p>
          <a:p>
            <a:r>
              <a:rPr kumimoji="1" lang="ja-JP" altLang="en-US" sz="1600" b="1" dirty="0" smtClean="0"/>
              <a:t>③</a:t>
            </a:r>
            <a:r>
              <a:rPr lang="en-US" altLang="ja-JP" sz="1600" b="1" dirty="0" smtClean="0"/>
              <a:t>OK</a:t>
            </a:r>
            <a:r>
              <a:rPr lang="ja-JP" altLang="en-US" sz="1600" b="1" dirty="0" smtClean="0"/>
              <a:t>をクリック</a:t>
            </a:r>
            <a:endParaRPr kumimoji="1" lang="ja-JP" altLang="en-US" sz="1600" b="1" dirty="0"/>
          </a:p>
        </p:txBody>
      </p:sp>
      <p:sp>
        <p:nvSpPr>
          <p:cNvPr id="9" name="正方形/長方形 8"/>
          <p:cNvSpPr/>
          <p:nvPr/>
        </p:nvSpPr>
        <p:spPr>
          <a:xfrm>
            <a:off x="4282394" y="3835405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①</a:t>
            </a:r>
            <a:endParaRPr lang="ja-JP" altLang="en-US" dirty="0">
              <a:solidFill>
                <a:srgbClr val="FF0000"/>
              </a:solidFill>
            </a:endParaRPr>
          </a:p>
        </p:txBody>
      </p:sp>
      <p:sp>
        <p:nvSpPr>
          <p:cNvPr id="14" name="正方形/長方形 13"/>
          <p:cNvSpPr/>
          <p:nvPr/>
        </p:nvSpPr>
        <p:spPr>
          <a:xfrm>
            <a:off x="6799077" y="4423777"/>
            <a:ext cx="364202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②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5" name="正方形/長方形 14"/>
          <p:cNvSpPr/>
          <p:nvPr/>
        </p:nvSpPr>
        <p:spPr>
          <a:xfrm>
            <a:off x="6079073" y="5001040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③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>
            <a:noAutofit/>
          </a:bodyPr>
          <a:lstStyle/>
          <a:p>
            <a:r>
              <a:rPr kumimoji="1" lang="ja-JP" altLang="en-US" sz="3200" b="1" u="none" dirty="0" smtClean="0">
                <a:solidFill>
                  <a:srgbClr val="0070C0"/>
                </a:solidFill>
              </a:rPr>
              <a:t>補足</a:t>
            </a:r>
            <a:r>
              <a:rPr kumimoji="1" lang="en-US" altLang="ja-JP" sz="3200" b="1" u="none" dirty="0" smtClean="0">
                <a:solidFill>
                  <a:srgbClr val="0070C0"/>
                </a:solidFill>
              </a:rPr>
              <a:t>.</a:t>
            </a:r>
            <a:r>
              <a:rPr lang="ja-JP" altLang="en-US" sz="3200" b="1" u="none" dirty="0" smtClean="0">
                <a:solidFill>
                  <a:srgbClr val="0070C0"/>
                </a:solidFill>
              </a:rPr>
              <a:t>ドローネ三角形</a:t>
            </a:r>
            <a:r>
              <a:rPr kumimoji="1" lang="ja-JP" altLang="en-US" sz="3200" b="1" u="none" dirty="0" smtClean="0">
                <a:solidFill>
                  <a:srgbClr val="0070C0"/>
                </a:solidFill>
              </a:rPr>
              <a:t>分割</a:t>
            </a:r>
            <a:endParaRPr kumimoji="1" lang="ja-JP" altLang="en-US" sz="3200" b="1" u="none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0660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342" y="291375"/>
            <a:ext cx="6342743" cy="507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734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923" y="1034161"/>
            <a:ext cx="4978635" cy="398290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sz="3600" dirty="0">
                <a:solidFill>
                  <a:srgbClr val="0070C0"/>
                </a:solidFill>
              </a:rPr>
              <a:t>領域分析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5246459" y="2975403"/>
            <a:ext cx="21836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dirty="0" smtClean="0"/>
              <a:t>1</a:t>
            </a:r>
            <a:r>
              <a:rPr kumimoji="1" lang="ja-JP" altLang="en-US" sz="1400" b="1" dirty="0" smtClean="0"/>
              <a:t>　</a:t>
            </a:r>
            <a:r>
              <a:rPr lang="ja-JP" altLang="ja-JP" sz="1400" b="1" dirty="0"/>
              <a:t>バッファによる領域</a:t>
            </a:r>
            <a:r>
              <a:rPr lang="ja-JP" altLang="ja-JP" sz="1400" b="1" dirty="0" smtClean="0"/>
              <a:t>分析</a:t>
            </a:r>
            <a:endParaRPr lang="ja-JP" altLang="ja-JP" sz="1400" b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5398859" y="3283180"/>
            <a:ext cx="3330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 smtClean="0"/>
              <a:t>A.  </a:t>
            </a:r>
            <a:r>
              <a:rPr lang="ja-JP" altLang="en-US" sz="1200" b="1" dirty="0" smtClean="0"/>
              <a:t>点バッファとバッファ内に含まれる地物の抽出</a:t>
            </a:r>
            <a:endParaRPr lang="en-US" altLang="ja-JP" sz="1200" b="1" dirty="0"/>
          </a:p>
          <a:p>
            <a:r>
              <a:rPr lang="ja-JP" altLang="en-US" sz="1200" b="1" dirty="0"/>
              <a:t>　</a:t>
            </a:r>
            <a:r>
              <a:rPr lang="ja-JP" altLang="en-US" sz="1200" b="1" dirty="0" smtClean="0"/>
              <a:t>　　補足：多重リングバッファ</a:t>
            </a:r>
            <a:endParaRPr lang="en-US" altLang="ja-JP" sz="1200" b="1" dirty="0" smtClean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398859" y="3770502"/>
            <a:ext cx="1851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/>
              <a:t>B</a:t>
            </a:r>
            <a:r>
              <a:rPr lang="en-US" altLang="ja-JP" sz="1200" b="1" dirty="0" smtClean="0"/>
              <a:t>.</a:t>
            </a:r>
            <a:r>
              <a:rPr lang="ja-JP" altLang="en-US" sz="1200" b="1" dirty="0" smtClean="0"/>
              <a:t>　線バッファと面バッファ</a:t>
            </a:r>
            <a:endParaRPr lang="ja-JP" altLang="ja-JP" sz="1200" b="1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246459" y="4162159"/>
            <a:ext cx="25843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/>
              <a:t>２</a:t>
            </a:r>
            <a:r>
              <a:rPr kumimoji="1" lang="ja-JP" altLang="en-US" sz="1400" b="1" dirty="0" smtClean="0"/>
              <a:t>　ボロノイ分割に</a:t>
            </a:r>
            <a:r>
              <a:rPr lang="ja-JP" altLang="ja-JP" sz="1400" b="1" dirty="0" smtClean="0"/>
              <a:t>よる</a:t>
            </a:r>
            <a:r>
              <a:rPr lang="ja-JP" altLang="ja-JP" sz="1400" b="1" dirty="0"/>
              <a:t>領域</a:t>
            </a:r>
            <a:r>
              <a:rPr lang="ja-JP" altLang="ja-JP" sz="1400" b="1" dirty="0" smtClean="0"/>
              <a:t>分析</a:t>
            </a:r>
            <a:endParaRPr lang="ja-JP" altLang="ja-JP" sz="1400" b="1" dirty="0"/>
          </a:p>
        </p:txBody>
      </p:sp>
      <p:sp>
        <p:nvSpPr>
          <p:cNvPr id="7" name="正方形/長方形 6"/>
          <p:cNvSpPr/>
          <p:nvPr/>
        </p:nvSpPr>
        <p:spPr>
          <a:xfrm>
            <a:off x="7430070" y="4584488"/>
            <a:ext cx="156324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200" b="1" dirty="0"/>
              <a:t>補足</a:t>
            </a:r>
            <a:r>
              <a:rPr lang="ja-JP" altLang="en-US" sz="1200" b="1" dirty="0" smtClean="0"/>
              <a:t>：ドローネ三角形</a:t>
            </a:r>
            <a:endParaRPr lang="en-US" altLang="ja-JP" sz="1200" b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255758" y="2643561"/>
            <a:ext cx="1011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 smtClean="0"/>
              <a:t>[</a:t>
            </a:r>
            <a:r>
              <a:rPr lang="ja-JP" altLang="en-US" sz="1400" b="1" dirty="0" smtClean="0"/>
              <a:t>実習内容</a:t>
            </a:r>
            <a:r>
              <a:rPr lang="en-US" altLang="ja-JP" sz="1400" b="1" dirty="0" smtClean="0"/>
              <a:t>]</a:t>
            </a:r>
            <a:endParaRPr lang="ja-JP" altLang="ja-JP" sz="1400" b="1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246459" y="1034161"/>
            <a:ext cx="11528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 smtClean="0"/>
              <a:t>[</a:t>
            </a:r>
            <a:r>
              <a:rPr lang="ja-JP" altLang="en-US" sz="1400" b="1" dirty="0" smtClean="0"/>
              <a:t>使用データ</a:t>
            </a:r>
            <a:r>
              <a:rPr lang="en-US" altLang="ja-JP" sz="1400" b="1" dirty="0" smtClean="0"/>
              <a:t>]</a:t>
            </a:r>
            <a:endParaRPr lang="ja-JP" altLang="ja-JP" sz="1400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5217925" y="1583458"/>
            <a:ext cx="3849875" cy="9566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b="1" dirty="0"/>
              <a:t>「国土交通省国土政策局「国土数値情報</a:t>
            </a:r>
            <a:r>
              <a:rPr lang="ja-JP" altLang="en-US" b="1" dirty="0" smtClean="0"/>
              <a:t>（愛知県　行政区域、郵便局、小学校、小学校区データ　全国　鉄道線、鉄道駅、空港データ）</a:t>
            </a:r>
            <a:r>
              <a:rPr lang="ja-JP" altLang="en-US" b="1" dirty="0"/>
              <a:t>」</a:t>
            </a:r>
            <a:r>
              <a:rPr lang="ja-JP" altLang="en-US" b="1" dirty="0" smtClean="0"/>
              <a:t>を加工し、利用」 </a:t>
            </a:r>
            <a:endParaRPr lang="en-US" altLang="ja-JP" b="1" dirty="0" smtClean="0"/>
          </a:p>
        </p:txBody>
      </p:sp>
    </p:spTree>
    <p:extLst>
      <p:ext uri="{BB962C8B-B14F-4D97-AF65-F5344CB8AC3E}">
        <p14:creationId xmlns:p14="http://schemas.microsoft.com/office/powerpoint/2010/main" val="1004768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 txBox="1">
            <a:spLocks noGrp="1"/>
          </p:cNvSpPr>
          <p:nvPr>
            <p:ph type="title"/>
          </p:nvPr>
        </p:nvSpPr>
        <p:spPr>
          <a:xfrm>
            <a:off x="371475" y="142602"/>
            <a:ext cx="476925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u="none" dirty="0" smtClean="0">
                <a:solidFill>
                  <a:srgbClr val="0070C0"/>
                </a:solidFill>
              </a:rPr>
              <a:t>1</a:t>
            </a:r>
            <a:r>
              <a:rPr kumimoji="1" lang="ja-JP" altLang="en-US" sz="3200" b="1" u="none" dirty="0" smtClean="0">
                <a:solidFill>
                  <a:srgbClr val="0070C0"/>
                </a:solidFill>
              </a:rPr>
              <a:t>　</a:t>
            </a:r>
            <a:r>
              <a:rPr lang="ja-JP" altLang="ja-JP" sz="3200" b="1" u="none" dirty="0">
                <a:solidFill>
                  <a:srgbClr val="0070C0"/>
                </a:solidFill>
              </a:rPr>
              <a:t>バッファによる領域</a:t>
            </a:r>
            <a:r>
              <a:rPr lang="ja-JP" altLang="ja-JP" sz="3200" b="1" u="none" dirty="0" smtClean="0">
                <a:solidFill>
                  <a:srgbClr val="0070C0"/>
                </a:solidFill>
              </a:rPr>
              <a:t>分析</a:t>
            </a:r>
            <a:endParaRPr lang="ja-JP" altLang="ja-JP" sz="3200" b="1" u="none" dirty="0">
              <a:solidFill>
                <a:srgbClr val="0070C0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853912" y="2995261"/>
            <a:ext cx="3250634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 smtClean="0"/>
              <a:t>A.</a:t>
            </a:r>
            <a:r>
              <a:rPr kumimoji="1" lang="ja-JP" altLang="en-US" b="1" dirty="0" smtClean="0"/>
              <a:t>　駅のポイントから</a:t>
            </a:r>
            <a:r>
              <a:rPr lang="en-US" altLang="ja-JP" b="1" dirty="0" smtClean="0"/>
              <a:t>500m</a:t>
            </a:r>
            <a:r>
              <a:rPr lang="ja-JP" altLang="en-US" b="1" dirty="0" smtClean="0"/>
              <a:t>の</a:t>
            </a:r>
            <a:r>
              <a:rPr kumimoji="1" lang="ja-JP" altLang="en-US" b="1" dirty="0" smtClean="0"/>
              <a:t>バッファを表示し、空間検索でバッファと重なる郵便局を抽出する</a:t>
            </a:r>
            <a:endParaRPr kumimoji="1" lang="en-US" altLang="ja-JP" b="1" dirty="0" smtClean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753100" y="1543406"/>
            <a:ext cx="1265090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[</a:t>
            </a:r>
            <a:r>
              <a:rPr lang="ja-JP" altLang="en-US" b="1" dirty="0" smtClean="0"/>
              <a:t>　実習内容　</a:t>
            </a:r>
            <a:r>
              <a:rPr lang="en-US" altLang="ja-JP" b="1" dirty="0" smtClean="0"/>
              <a:t>]</a:t>
            </a:r>
            <a:endParaRPr kumimoji="1" lang="en-US" altLang="ja-JP" b="1" dirty="0" smtClean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884985" y="1977643"/>
            <a:ext cx="3259015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 smtClean="0"/>
              <a:t>国土数値情報よりダウンロードしたポイントデータを利用し、バッファの処理を行う。空間検索による地物の検索も行う</a:t>
            </a:r>
            <a:endParaRPr kumimoji="1" lang="en-US" altLang="ja-JP" b="1" dirty="0" smtClean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846886" y="3796795"/>
            <a:ext cx="3257660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b="1" dirty="0"/>
              <a:t>B</a:t>
            </a:r>
            <a:r>
              <a:rPr kumimoji="1" lang="en-US" altLang="ja-JP" b="1" dirty="0" smtClean="0"/>
              <a:t>.</a:t>
            </a:r>
            <a:r>
              <a:rPr kumimoji="1" lang="ja-JP" altLang="en-US" b="1" dirty="0" smtClean="0"/>
              <a:t>　国土数値情報の鉄道ラインを用いて線バッファ</a:t>
            </a:r>
            <a:r>
              <a:rPr lang="ja-JP" altLang="en-US" b="1" dirty="0" smtClean="0"/>
              <a:t>、空港のポリゴンを用いて、中部国際空港から</a:t>
            </a:r>
            <a:r>
              <a:rPr kumimoji="1" lang="ja-JP" altLang="en-US" b="1" dirty="0" smtClean="0"/>
              <a:t>面バッファを作成する。</a:t>
            </a:r>
            <a:endParaRPr kumimoji="1" lang="en-US" altLang="ja-JP" b="1" dirty="0" smtClean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69" y="952500"/>
            <a:ext cx="5633431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6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03"/>
          <a:stretch/>
        </p:blipFill>
        <p:spPr>
          <a:xfrm>
            <a:off x="275612" y="806924"/>
            <a:ext cx="5748488" cy="4621151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480" y="2662168"/>
            <a:ext cx="3254121" cy="2959037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b="1" u="none" dirty="0" smtClean="0">
                <a:solidFill>
                  <a:srgbClr val="0070C0"/>
                </a:solidFill>
              </a:rPr>
              <a:t>A-1.</a:t>
            </a:r>
            <a:r>
              <a:rPr lang="ja-JP" altLang="en-US" b="1" u="none" dirty="0" smtClean="0">
                <a:solidFill>
                  <a:srgbClr val="0070C0"/>
                </a:solidFill>
              </a:rPr>
              <a:t>　駅から</a:t>
            </a:r>
            <a:r>
              <a:rPr lang="en-US" altLang="ja-JP" b="1" u="none" dirty="0" smtClean="0">
                <a:solidFill>
                  <a:srgbClr val="0070C0"/>
                </a:solidFill>
              </a:rPr>
              <a:t>500</a:t>
            </a:r>
            <a:r>
              <a:rPr lang="ja-JP" altLang="en-US" b="1" u="none" dirty="0" err="1" smtClean="0">
                <a:solidFill>
                  <a:srgbClr val="0070C0"/>
                </a:solidFill>
              </a:rPr>
              <a:t>ｍ</a:t>
            </a:r>
            <a:r>
              <a:rPr lang="ja-JP" altLang="en-US" b="1" u="none" dirty="0" smtClean="0">
                <a:solidFill>
                  <a:srgbClr val="0070C0"/>
                </a:solidFill>
              </a:rPr>
              <a:t>のバッファ</a:t>
            </a:r>
            <a:endParaRPr kumimoji="1" lang="ja-JP" altLang="en-US" b="1" u="none" dirty="0">
              <a:solidFill>
                <a:srgbClr val="0070C0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157453" y="813005"/>
            <a:ext cx="26017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ベクタ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kumimoji="1" lang="ja-JP" altLang="en-US" sz="2000" b="1" dirty="0" smtClean="0">
                <a:solidFill>
                  <a:srgbClr val="0070C0"/>
                </a:solidFill>
              </a:rPr>
              <a:t>空間演算ツール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バッファ</a:t>
            </a:r>
            <a:endParaRPr kumimoji="1" lang="ja-JP" altLang="en-US" sz="2000" b="1" dirty="0">
              <a:solidFill>
                <a:srgbClr val="0070C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000942" y="3002590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①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4104156" y="3430358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②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090330" y="3697074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③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057209" y="4659571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④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4325483" y="5119657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⑤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6081361" y="2225601"/>
            <a:ext cx="31483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①駅を選択</a:t>
            </a:r>
            <a:endParaRPr kumimoji="1" lang="en-US" altLang="ja-JP" sz="1600" b="1" dirty="0" smtClean="0"/>
          </a:p>
          <a:p>
            <a:endParaRPr kumimoji="1" lang="en-US" altLang="ja-JP" sz="1600" b="1" dirty="0" smtClean="0"/>
          </a:p>
          <a:p>
            <a:r>
              <a:rPr lang="ja-JP" altLang="en-US" sz="1600" b="1" dirty="0" smtClean="0"/>
              <a:t>②円を近似させる線分の数</a:t>
            </a:r>
            <a:r>
              <a:rPr lang="en-US" altLang="ja-JP" sz="1600" b="1" dirty="0" smtClean="0"/>
              <a:t>10</a:t>
            </a:r>
            <a:r>
              <a:rPr lang="ja-JP" altLang="en-US" sz="1600" b="1" dirty="0" smtClean="0"/>
              <a:t>を入力する</a:t>
            </a:r>
            <a:endParaRPr lang="en-US" altLang="ja-JP" sz="1600" b="1" dirty="0" smtClean="0"/>
          </a:p>
          <a:p>
            <a:r>
              <a:rPr lang="ja-JP" altLang="en-US" sz="1600" b="1" dirty="0" smtClean="0"/>
              <a:t>（数が多いほどきれいな円になる）</a:t>
            </a:r>
            <a:endParaRPr lang="en-US" altLang="ja-JP" sz="1600" b="1" dirty="0" smtClean="0"/>
          </a:p>
          <a:p>
            <a:endParaRPr lang="en-US" altLang="ja-JP" sz="1600" b="1" dirty="0" smtClean="0"/>
          </a:p>
          <a:p>
            <a:r>
              <a:rPr kumimoji="1" lang="ja-JP" altLang="en-US" sz="1600" b="1" dirty="0" smtClean="0"/>
              <a:t>③平面直角座標系であることを確認したのちに</a:t>
            </a:r>
            <a:r>
              <a:rPr kumimoji="1" lang="en-US" altLang="ja-JP" sz="1600" b="1" dirty="0" smtClean="0"/>
              <a:t>5</a:t>
            </a:r>
            <a:r>
              <a:rPr lang="en-US" altLang="ja-JP" sz="1600" b="1" dirty="0" smtClean="0"/>
              <a:t>00</a:t>
            </a:r>
            <a:r>
              <a:rPr lang="ja-JP" altLang="en-US" sz="1600" b="1" dirty="0" smtClean="0"/>
              <a:t>を入力</a:t>
            </a:r>
            <a:endParaRPr lang="en-US" altLang="ja-JP" sz="1600" b="1" dirty="0" smtClean="0"/>
          </a:p>
          <a:p>
            <a:endParaRPr kumimoji="1" lang="en-US" altLang="ja-JP" sz="1600" b="1" dirty="0" smtClean="0"/>
          </a:p>
          <a:p>
            <a:r>
              <a:rPr lang="ja-JP" altLang="en-US" sz="1600" b="1" dirty="0"/>
              <a:t>④</a:t>
            </a:r>
            <a:r>
              <a:rPr kumimoji="1" lang="ja-JP" altLang="en-US" sz="1600" b="1" dirty="0" smtClean="0"/>
              <a:t>出力先と名称を指定</a:t>
            </a:r>
            <a:endParaRPr kumimoji="1" lang="en-US" altLang="ja-JP" sz="1600" b="1" dirty="0" smtClean="0"/>
          </a:p>
          <a:p>
            <a:endParaRPr kumimoji="1" lang="en-US" altLang="ja-JP" sz="1600" b="1" dirty="0" smtClean="0"/>
          </a:p>
          <a:p>
            <a:r>
              <a:rPr lang="ja-JP" altLang="en-US" sz="1600" b="1" dirty="0"/>
              <a:t>⑤</a:t>
            </a:r>
            <a:r>
              <a:rPr lang="en-US" altLang="ja-JP" sz="1600" b="1" dirty="0" smtClean="0"/>
              <a:t>OK</a:t>
            </a:r>
            <a:r>
              <a:rPr lang="ja-JP" altLang="en-US" sz="1600" b="1" dirty="0" smtClean="0"/>
              <a:t>をクリック</a:t>
            </a:r>
            <a:endParaRPr kumimoji="1" lang="ja-JP" altLang="en-US" sz="1600" b="1" dirty="0"/>
          </a:p>
        </p:txBody>
      </p:sp>
      <p:cxnSp>
        <p:nvCxnSpPr>
          <p:cNvPr id="15" name="直線矢印コネクタ 14"/>
          <p:cNvCxnSpPr/>
          <p:nvPr/>
        </p:nvCxnSpPr>
        <p:spPr>
          <a:xfrm>
            <a:off x="3365144" y="2316193"/>
            <a:ext cx="854431" cy="3042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5141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/>
          <p:cNvSpPr txBox="1"/>
          <p:nvPr/>
        </p:nvSpPr>
        <p:spPr>
          <a:xfrm>
            <a:off x="749397" y="630604"/>
            <a:ext cx="31470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 smtClean="0"/>
              <a:t>駅</a:t>
            </a:r>
            <a:r>
              <a:rPr lang="ja-JP" altLang="en-US" sz="1600" b="1" dirty="0"/>
              <a:t>から</a:t>
            </a:r>
            <a:r>
              <a:rPr lang="en-US" altLang="ja-JP" sz="1600" b="1" dirty="0"/>
              <a:t>500m</a:t>
            </a:r>
            <a:r>
              <a:rPr lang="ja-JP" altLang="en-US" sz="1600" b="1" dirty="0"/>
              <a:t>の</a:t>
            </a:r>
            <a:r>
              <a:rPr lang="ja-JP" altLang="en-US" sz="1600" b="1" dirty="0" smtClean="0"/>
              <a:t>エリアが表示できた</a:t>
            </a:r>
            <a:endParaRPr lang="en-US" altLang="ja-JP" sz="1600" b="1" dirty="0" smtClean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110" y="969158"/>
            <a:ext cx="4269590" cy="3415672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5350" y="984250"/>
            <a:ext cx="4222750" cy="33782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4705350" y="630604"/>
            <a:ext cx="41152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 smtClean="0"/>
              <a:t>バッファの結果を融合にチェックをいれた場合</a:t>
            </a:r>
            <a:endParaRPr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2820272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8450" y="838200"/>
            <a:ext cx="5446921" cy="4357537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b="1" u="none" dirty="0" smtClean="0">
                <a:solidFill>
                  <a:srgbClr val="0070C0"/>
                </a:solidFill>
              </a:rPr>
              <a:t>A-</a:t>
            </a:r>
            <a:r>
              <a:rPr lang="ja-JP" altLang="en-US" b="1" u="none" dirty="0" smtClean="0">
                <a:solidFill>
                  <a:srgbClr val="0070C0"/>
                </a:solidFill>
              </a:rPr>
              <a:t>２</a:t>
            </a:r>
            <a:r>
              <a:rPr lang="en-US" altLang="ja-JP" b="1" u="none" dirty="0" smtClean="0">
                <a:solidFill>
                  <a:srgbClr val="0070C0"/>
                </a:solidFill>
              </a:rPr>
              <a:t>.</a:t>
            </a:r>
            <a:r>
              <a:rPr lang="ja-JP" altLang="en-US" b="1" u="none" dirty="0" smtClean="0">
                <a:solidFill>
                  <a:srgbClr val="0070C0"/>
                </a:solidFill>
              </a:rPr>
              <a:t>　</a:t>
            </a:r>
            <a:r>
              <a:rPr kumimoji="1" lang="ja-JP" altLang="en-US" b="1" u="none" dirty="0" smtClean="0">
                <a:solidFill>
                  <a:srgbClr val="0070C0"/>
                </a:solidFill>
              </a:rPr>
              <a:t>空間検索を利用した抽出</a:t>
            </a:r>
            <a:endParaRPr kumimoji="1" lang="ja-JP" altLang="en-US" b="1" u="none" dirty="0">
              <a:solidFill>
                <a:srgbClr val="0070C0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4900" y="2028652"/>
            <a:ext cx="5499100" cy="3483148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5901496" y="811265"/>
            <a:ext cx="32425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プラグイン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lang="ja-JP" altLang="en-US" sz="2000" b="1" dirty="0">
                <a:solidFill>
                  <a:srgbClr val="0070C0"/>
                </a:solidFill>
              </a:rPr>
              <a:t>プラグイン</a:t>
            </a:r>
            <a:r>
              <a:rPr lang="ja-JP" altLang="en-US" sz="2000" b="1" dirty="0" smtClean="0">
                <a:solidFill>
                  <a:srgbClr val="0070C0"/>
                </a:solidFill>
              </a:rPr>
              <a:t>の管理とインストール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</p:txBody>
      </p:sp>
      <p:sp>
        <p:nvSpPr>
          <p:cNvPr id="9" name="円/楕円 8"/>
          <p:cNvSpPr/>
          <p:nvPr/>
        </p:nvSpPr>
        <p:spPr>
          <a:xfrm>
            <a:off x="5123542" y="4908173"/>
            <a:ext cx="275772" cy="2875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261428" y="5195737"/>
            <a:ext cx="143661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/>
              <a:t>チェックを入れる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014875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1411" y="399452"/>
            <a:ext cx="5817517" cy="4676643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826" y="1519756"/>
            <a:ext cx="2266950" cy="4076700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4861765" y="2069523"/>
            <a:ext cx="247894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①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861765" y="2724816"/>
            <a:ext cx="248986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②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861765" y="3346286"/>
            <a:ext cx="248986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③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147751" y="5013085"/>
            <a:ext cx="248986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④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135776" y="3346286"/>
            <a:ext cx="208864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/>
              <a:t>①ソース地物の選択</a:t>
            </a:r>
            <a:endParaRPr kumimoji="1" lang="en-US" altLang="ja-JP" sz="1600" b="1" dirty="0" smtClean="0"/>
          </a:p>
          <a:p>
            <a:r>
              <a:rPr lang="ja-JP" altLang="en-US" sz="1600" b="1" dirty="0"/>
              <a:t>　</a:t>
            </a:r>
            <a:r>
              <a:rPr lang="ja-JP" altLang="en-US" sz="1600" b="1" dirty="0" smtClean="0"/>
              <a:t>郵便局を選択</a:t>
            </a:r>
            <a:endParaRPr lang="en-US" altLang="ja-JP" sz="1600" b="1" dirty="0" smtClean="0"/>
          </a:p>
          <a:p>
            <a:endParaRPr kumimoji="1" lang="en-US" altLang="ja-JP" sz="1600" b="1" dirty="0" smtClean="0"/>
          </a:p>
          <a:p>
            <a:r>
              <a:rPr lang="ja-JP" altLang="en-US" sz="1600" b="1" dirty="0" smtClean="0"/>
              <a:t>②範囲内を選択</a:t>
            </a:r>
            <a:endParaRPr lang="en-US" altLang="ja-JP" sz="1600" b="1" dirty="0" smtClean="0"/>
          </a:p>
          <a:p>
            <a:endParaRPr lang="en-US" altLang="ja-JP" sz="1600" b="1" dirty="0" smtClean="0"/>
          </a:p>
          <a:p>
            <a:r>
              <a:rPr lang="ja-JP" altLang="en-US" sz="1600" b="1" dirty="0" smtClean="0"/>
              <a:t>③</a:t>
            </a:r>
            <a:r>
              <a:rPr lang="en-US" altLang="ja-JP" sz="1600" b="1" dirty="0" smtClean="0"/>
              <a:t>buffer_500m</a:t>
            </a:r>
            <a:r>
              <a:rPr kumimoji="1" lang="ja-JP" altLang="en-US" sz="1600" b="1" dirty="0" smtClean="0"/>
              <a:t>を選択</a:t>
            </a:r>
            <a:endParaRPr kumimoji="1" lang="en-US" altLang="ja-JP" sz="1600" b="1" dirty="0" smtClean="0"/>
          </a:p>
          <a:p>
            <a:endParaRPr lang="en-US" altLang="ja-JP" sz="1600" b="1" dirty="0" smtClean="0"/>
          </a:p>
          <a:p>
            <a:r>
              <a:rPr lang="ja-JP" altLang="en-US" sz="1600" b="1" dirty="0" smtClean="0"/>
              <a:t>④適用をクリック</a:t>
            </a:r>
            <a:endParaRPr kumimoji="1" lang="ja-JP" altLang="en-US" sz="1600" b="1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377914" y="399452"/>
            <a:ext cx="26017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ベクタ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kumimoji="1" lang="ja-JP" altLang="en-US" sz="2000" b="1" dirty="0" smtClean="0">
                <a:solidFill>
                  <a:srgbClr val="0070C0"/>
                </a:solidFill>
              </a:rPr>
              <a:t>空間検索</a:t>
            </a:r>
            <a:r>
              <a:rPr lang="ja-JP" altLang="en-US" sz="2000" b="1" dirty="0" smtClean="0">
                <a:solidFill>
                  <a:srgbClr val="0070C0"/>
                </a:solidFill>
              </a:rPr>
              <a:t>（</a:t>
            </a:r>
            <a:r>
              <a:rPr lang="en-US" altLang="ja-JP" sz="2000" b="1" dirty="0" smtClean="0">
                <a:solidFill>
                  <a:srgbClr val="0070C0"/>
                </a:solidFill>
              </a:rPr>
              <a:t>S</a:t>
            </a:r>
            <a:r>
              <a:rPr lang="ja-JP" altLang="en-US" sz="2000" b="1" dirty="0" smtClean="0">
                <a:solidFill>
                  <a:srgbClr val="0070C0"/>
                </a:solidFill>
              </a:rPr>
              <a:t>）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空間検索（</a:t>
            </a:r>
            <a:r>
              <a:rPr lang="en-US" altLang="ja-JP" sz="2000" b="1" dirty="0" smtClean="0">
                <a:solidFill>
                  <a:srgbClr val="0070C0"/>
                </a:solidFill>
              </a:rPr>
              <a:t>S</a:t>
            </a:r>
            <a:r>
              <a:rPr lang="ja-JP" altLang="en-US" sz="2000" b="1" dirty="0" smtClean="0">
                <a:solidFill>
                  <a:srgbClr val="0070C0"/>
                </a:solidFill>
              </a:rPr>
              <a:t>）</a:t>
            </a:r>
            <a:endParaRPr kumimoji="1" lang="ja-JP" alt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568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477" y="984487"/>
            <a:ext cx="5461838" cy="4369470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4942300" y="402804"/>
            <a:ext cx="4089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800" b="1" dirty="0" smtClean="0"/>
              <a:t>駅から</a:t>
            </a:r>
            <a:r>
              <a:rPr lang="en-US" altLang="ja-JP" sz="1800" b="1" dirty="0" smtClean="0"/>
              <a:t>5</a:t>
            </a:r>
            <a:r>
              <a:rPr kumimoji="1" lang="en-US" altLang="ja-JP" sz="1800" b="1" dirty="0" smtClean="0"/>
              <a:t>00m</a:t>
            </a:r>
            <a:r>
              <a:rPr kumimoji="1" lang="ja-JP" altLang="en-US" sz="1800" b="1" dirty="0" smtClean="0"/>
              <a:t>圏内の郵便局が選択された</a:t>
            </a:r>
            <a:endParaRPr kumimoji="1" lang="ja-JP" altLang="en-US" sz="1800" b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064037" y="1423611"/>
            <a:ext cx="4079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800" b="1" dirty="0"/>
              <a:t>選択</a:t>
            </a:r>
            <a:r>
              <a:rPr lang="ja-JP" altLang="en-US" sz="1800" b="1" dirty="0" smtClean="0"/>
              <a:t>した郵便局のみ保存することも可能</a:t>
            </a:r>
            <a:endParaRPr kumimoji="1" lang="ja-JP" altLang="en-US" sz="1800" b="1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302" y="984487"/>
            <a:ext cx="4683703" cy="3282713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4037" y="2625843"/>
            <a:ext cx="3701004" cy="263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62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1280</TotalTime>
  <Words>440</Words>
  <Application>Microsoft Office PowerPoint</Application>
  <PresentationFormat>画面に合わせる (16:10)</PresentationFormat>
  <Paragraphs>120</Paragraphs>
  <Slides>21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21</vt:i4>
      </vt:variant>
    </vt:vector>
  </HeadingPairs>
  <TitlesOfParts>
    <vt:vector size="26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領域分析</vt:lpstr>
      <vt:lpstr>領域分析</vt:lpstr>
      <vt:lpstr>1　バッファによる領域分析</vt:lpstr>
      <vt:lpstr>A-1.　駅から500ｍのバッファ</vt:lpstr>
      <vt:lpstr>PowerPoint プレゼンテーション</vt:lpstr>
      <vt:lpstr>A-２.　空間検索を利用した抽出</vt:lpstr>
      <vt:lpstr>PowerPoint プレゼンテーション</vt:lpstr>
      <vt:lpstr>PowerPoint プレゼンテーション</vt:lpstr>
      <vt:lpstr>PowerPoint プレゼンテーション</vt:lpstr>
      <vt:lpstr>補足.多重リングバッファ</vt:lpstr>
      <vt:lpstr>PowerPoint プレゼンテーション</vt:lpstr>
      <vt:lpstr>PowerPoint プレゼンテーション</vt:lpstr>
      <vt:lpstr>PowerPoint プレゼンテーション</vt:lpstr>
      <vt:lpstr>100mごとの多重リングバッファがみやすくなった。</vt:lpstr>
      <vt:lpstr>B.線バッファと面バッファ</vt:lpstr>
      <vt:lpstr>B.学校の領域をボロノイ分割する</vt:lpstr>
      <vt:lpstr>PowerPoint プレゼンテーション</vt:lpstr>
      <vt:lpstr>PowerPoint プレゼンテーション</vt:lpstr>
      <vt:lpstr>補足.ドローネ三角形分割</vt:lpstr>
      <vt:lpstr>PowerPoint プレゼンテーション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yamauchi</dc:creator>
  <cp:lastModifiedBy>yamauchi</cp:lastModifiedBy>
  <cp:revision>59</cp:revision>
  <dcterms:created xsi:type="dcterms:W3CDTF">2015-06-26T03:04:37Z</dcterms:created>
  <dcterms:modified xsi:type="dcterms:W3CDTF">2017-03-09T07:15:33Z</dcterms:modified>
</cp:coreProperties>
</file>

<file path=docProps/thumbnail.jpeg>
</file>